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0" r:id="rId3"/>
    <p:sldId id="271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5" r:id="rId16"/>
    <p:sldId id="283" r:id="rId17"/>
    <p:sldId id="284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313" r:id="rId31"/>
    <p:sldId id="298" r:id="rId32"/>
    <p:sldId id="299" r:id="rId33"/>
    <p:sldId id="300" r:id="rId34"/>
    <p:sldId id="301" r:id="rId35"/>
    <p:sldId id="302" r:id="rId36"/>
    <p:sldId id="304" r:id="rId37"/>
    <p:sldId id="305" r:id="rId38"/>
    <p:sldId id="307" r:id="rId39"/>
    <p:sldId id="308" r:id="rId40"/>
    <p:sldId id="309" r:id="rId41"/>
    <p:sldId id="310" r:id="rId42"/>
    <p:sldId id="314" r:id="rId43"/>
    <p:sldId id="315" r:id="rId44"/>
    <p:sldId id="316" r:id="rId45"/>
    <p:sldId id="311" r:id="rId46"/>
    <p:sldId id="312" r:id="rId47"/>
  </p:sldIdLst>
  <p:sldSz cx="9144000" cy="6858000" type="screen4x3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EC2"/>
    <a:srgbClr val="F2FDDF"/>
    <a:srgbClr val="FFFFFF"/>
    <a:srgbClr val="FEECEC"/>
    <a:srgbClr val="F0AEE8"/>
    <a:srgbClr val="FF682F"/>
    <a:srgbClr val="30313C"/>
    <a:srgbClr val="D72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6" autoAdjust="0"/>
    <p:restoredTop sz="86719" autoAdjust="0"/>
  </p:normalViewPr>
  <p:slideViewPr>
    <p:cSldViewPr>
      <p:cViewPr varScale="1">
        <p:scale>
          <a:sx n="124" d="100"/>
          <a:sy n="124" d="100"/>
        </p:scale>
        <p:origin x="-1912" y="-96"/>
      </p:cViewPr>
      <p:guideLst>
        <p:guide orient="horz" pos="2087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9048" tIns="49524" rIns="99048" bIns="49524"/>
          <a:lstStyle>
            <a:lvl1pPr>
              <a:buFont typeface="Arial" panose="020B0604020202020204" pitchFamily="34" charset="0"/>
              <a:buNone/>
              <a:defRPr sz="1300" noProof="1">
                <a:latin typeface="Calibri" panose="020F0502020204030204" pitchFamily="2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9048" tIns="49524" rIns="99048" bIns="49524"/>
          <a:lstStyle>
            <a:lvl1pPr algn="r">
              <a:buFont typeface="Arial" panose="020B0604020202020204" pitchFamily="34" charset="0"/>
              <a:buNone/>
              <a:defRPr sz="1300" noProof="1">
                <a:latin typeface="Calibri" panose="020F0502020204030204" pitchFamily="2" charset="0"/>
                <a:ea typeface="宋体" panose="02010600030101010101" pitchFamily="2" charset="-122"/>
                <a:cs typeface="+mn-ea"/>
              </a:defRPr>
            </a:lvl1pPr>
          </a:lstStyle>
          <a:p>
            <a:pPr>
              <a:defRPr/>
            </a:pPr>
            <a:fld id="{724D3C82-D81B-4F3E-B165-D630BE10E99F}" type="datetimeFigureOut">
              <a:rPr lang="zh-CN" altLang="en-US"/>
            </a:fld>
            <a:endParaRPr lang="zh-CN" altLang="en-US"/>
          </a:p>
        </p:txBody>
      </p:sp>
      <p:sp>
        <p:nvSpPr>
          <p:cNvPr id="1331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9048" tIns="49524" rIns="99048" bIns="49524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99048" tIns="49524" rIns="99048" bIns="49524" anchor="b"/>
          <a:lstStyle>
            <a:lvl1pPr>
              <a:buFont typeface="Arial" panose="020B0604020202020204" pitchFamily="34" charset="0"/>
              <a:buNone/>
              <a:defRPr sz="1300" noProof="1">
                <a:latin typeface="Calibri" panose="020F0502020204030204" pitchFamily="2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9048" tIns="49524" rIns="99048" bIns="49524" numCol="1" anchor="b" anchorCtr="0" compatLnSpc="1"/>
          <a:lstStyle>
            <a:lvl1pPr algn="r">
              <a:buFont typeface="Arial" panose="020B0604020202020204" pitchFamily="34" charset="0"/>
              <a:buNone/>
              <a:defRPr sz="1300">
                <a:latin typeface="Calibri" panose="020F0502020204030204" pitchFamily="2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217FD12-C5D4-4ECE-B99C-C82F4C8B4DD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0" fontAlgn="base" latinLnBrk="0" hangingPunct="0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控制器设置变量输出，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控制器控制的范围，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函数直接写到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里面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02.4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复杂数据输出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02.5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链式代码编写模式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普通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src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输出图片，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03.2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ng-src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输出图片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因为进行了两步操作：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表达式直译，没做网络请求；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再进行网络请求，然后显示图片</a:t>
            </a:r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ng-src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解决此问题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04.1 input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-model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简单变量，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04.2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复杂数据结构的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-model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05.1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-repeat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输出列表数据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05.2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-repeat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的嵌套循环数据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$index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parent.$index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05.4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利用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ng-init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parentIndex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索引值的赋值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05.1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-repeat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输出列表数据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05.2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-repeat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的嵌套循环数据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$index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parent.$index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05.4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利用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ng-init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parentIndex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索引值的赋值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05.1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-repeat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输出列表数据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05.2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-repeat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的嵌套循环数据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$index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parent.$index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05.4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利用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ng-init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parentIndex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索引值的赋值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设置</a:t>
            </a:r>
            <a:r>
              <a:rPr kumimoji="1" lang="en-US" altLang="zh-CN" dirty="0" err="1" smtClean="0"/>
              <a:t>ng-init</a:t>
            </a:r>
            <a:r>
              <a:rPr kumimoji="1" lang="en-US" altLang="zh-CN" dirty="0" smtClean="0"/>
              <a:t>=“</a:t>
            </a:r>
            <a:r>
              <a:rPr kumimoji="1" lang="en-US" altLang="zh-CN" dirty="0" err="1" smtClean="0"/>
              <a:t>parentIndex</a:t>
            </a:r>
            <a:r>
              <a:rPr kumimoji="1" lang="en-US" altLang="zh-CN" dirty="0" smtClean="0"/>
              <a:t>=$index”</a:t>
            </a:r>
            <a:r>
              <a:rPr kumimoji="1" lang="zh-CN" altLang="en-US" dirty="0" smtClean="0"/>
              <a:t>的时候，下面的</a:t>
            </a:r>
            <a:r>
              <a:rPr kumimoji="1" lang="en-US" altLang="zh-CN" dirty="0" smtClean="0"/>
              <a:t>$</a:t>
            </a:r>
            <a:r>
              <a:rPr kumimoji="1" lang="en-US" altLang="zh-CN" dirty="0" err="1" smtClean="0"/>
              <a:t>parent.$index</a:t>
            </a:r>
            <a:r>
              <a:rPr kumimoji="1" lang="zh-CN" altLang="en-US" dirty="0" smtClean="0"/>
              <a:t>可以直接替换成</a:t>
            </a:r>
            <a:r>
              <a:rPr kumimoji="1" lang="en-US" altLang="zh-CN" dirty="0" err="1" smtClean="0"/>
              <a:t>parentIndex</a:t>
            </a:r>
            <a:r>
              <a:rPr kumimoji="1" lang="zh-CN" altLang="en-US" dirty="0" smtClean="0"/>
              <a:t>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06.1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-click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绑定操作的事件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07.1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操作符进行数据的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format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操作，注意时间格式化不能对字符串类型进行操作的。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07.2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limitTo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对表枨行数的显示进行限制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{{</a:t>
            </a:r>
            <a:r>
              <a:rPr kumimoji="1" lang="en-US" altLang="zh-CN" dirty="0" err="1" smtClean="0"/>
              <a:t>employee.name</a:t>
            </a:r>
            <a:r>
              <a:rPr kumimoji="1" lang="en-US" altLang="zh-CN" baseline="0" dirty="0" smtClean="0"/>
              <a:t> | uppercase}}</a:t>
            </a:r>
            <a:br>
              <a:rPr kumimoji="1" lang="en-US" altLang="zh-CN" baseline="0" dirty="0" smtClean="0"/>
            </a:br>
            <a:r>
              <a:rPr kumimoji="1" lang="en-US" altLang="zh-CN" dirty="0" smtClean="0"/>
              <a:t>{{</a:t>
            </a:r>
            <a:r>
              <a:rPr kumimoji="1" lang="en-US" altLang="zh-CN" dirty="0" err="1" smtClean="0"/>
              <a:t>employee.birthday</a:t>
            </a:r>
            <a:r>
              <a:rPr kumimoji="1" lang="en-US" altLang="zh-CN" baseline="0" dirty="0" smtClean="0"/>
              <a:t> | date:”</a:t>
            </a:r>
            <a:r>
              <a:rPr kumimoji="1" lang="en-US" altLang="zh-CN" baseline="0" dirty="0" err="1" smtClean="0"/>
              <a:t>yyyy</a:t>
            </a:r>
            <a:r>
              <a:rPr kumimoji="1" lang="en-US" altLang="zh-CN" baseline="0" dirty="0" smtClean="0"/>
              <a:t>-MM-</a:t>
            </a:r>
            <a:r>
              <a:rPr kumimoji="1" lang="en-US" altLang="zh-CN" baseline="0" dirty="0" err="1" smtClean="0"/>
              <a:t>dd</a:t>
            </a:r>
            <a:r>
              <a:rPr kumimoji="1" lang="en-US" altLang="zh-CN" baseline="0" dirty="0" smtClean="0"/>
              <a:t>”}}</a:t>
            </a:r>
            <a:br>
              <a:rPr kumimoji="1" lang="en-US" altLang="zh-CN" baseline="0" dirty="0" smtClean="0"/>
            </a:br>
            <a:r>
              <a:rPr kumimoji="1" lang="en-US" altLang="zh-CN" dirty="0" smtClean="0"/>
              <a:t>{{</a:t>
            </a:r>
            <a:r>
              <a:rPr kumimoji="1" lang="en-US" altLang="zh-CN" dirty="0" err="1" smtClean="0"/>
              <a:t>employee.salary</a:t>
            </a:r>
            <a:r>
              <a:rPr kumimoji="1" lang="en-US" altLang="zh-CN" baseline="0" dirty="0" smtClean="0"/>
              <a:t> | number:2}}</a:t>
            </a:r>
            <a:br>
              <a:rPr kumimoji="1" lang="en-US" altLang="zh-CN" baseline="0" dirty="0" smtClean="0"/>
            </a:br>
            <a:r>
              <a:rPr kumimoji="1" lang="en-US" altLang="zh-CN" dirty="0" smtClean="0"/>
              <a:t>{{</a:t>
            </a:r>
            <a:r>
              <a:rPr kumimoji="1" lang="en-US" altLang="zh-CN" dirty="0" err="1" smtClean="0"/>
              <a:t>employee.salary</a:t>
            </a:r>
            <a:r>
              <a:rPr kumimoji="1" lang="en-US" altLang="zh-CN" baseline="0" dirty="0" smtClean="0"/>
              <a:t> | currency:”</a:t>
            </a:r>
            <a:r>
              <a:rPr kumimoji="1" lang="zh-CN" altLang="en-US" baseline="0" dirty="0" smtClean="0"/>
              <a:t>￥</a:t>
            </a:r>
            <a:r>
              <a:rPr kumimoji="1" lang="en-US" altLang="zh-CN" baseline="0" dirty="0" smtClean="0"/>
              <a:t>”:1}}</a:t>
            </a:r>
            <a:br>
              <a:rPr kumimoji="1" lang="en-US" altLang="zh-CN" baseline="0" dirty="0" smtClean="0"/>
            </a:b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limitTo:2:2</a:t>
            </a:r>
            <a:endParaRPr kumimoji="1"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第一参数显示几行，第二参数从第几行开始，数组是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zh-CN" altLang="zh-CN" dirty="0" smtClean="0"/>
              <a:t>2</a:t>
            </a:r>
            <a:r>
              <a:rPr kumimoji="1" lang="en-US" altLang="zh-CN" dirty="0" smtClean="0"/>
              <a:t>…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07.1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操作符进行数据的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format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操作，注意时间格式化不能对字符串类型进行操作的。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07.2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limitTo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对表枨行数的显示进行限制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07.1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操作符进行数据的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format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操作，注意时间格式化不能对字符串类型进行操作的。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07.2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limitTo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对表枨行数的显示进行限制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/>
              <a:t>{{</a:t>
            </a:r>
            <a:r>
              <a:rPr kumimoji="1" lang="en-US" altLang="zh-CN" dirty="0" err="1" smtClean="0"/>
              <a:t>employee.name</a:t>
            </a:r>
            <a:r>
              <a:rPr kumimoji="1" lang="en-US" altLang="zh-CN" baseline="0" dirty="0" smtClean="0"/>
              <a:t> | uppercase}}</a:t>
            </a:r>
            <a:br>
              <a:rPr kumimoji="1" lang="en-US" altLang="zh-CN" baseline="0" dirty="0" smtClean="0"/>
            </a:br>
            <a:r>
              <a:rPr kumimoji="1" lang="en-US" altLang="zh-CN" dirty="0" smtClean="0"/>
              <a:t>{{</a:t>
            </a:r>
            <a:r>
              <a:rPr kumimoji="1" lang="en-US" altLang="zh-CN" dirty="0" err="1" smtClean="0"/>
              <a:t>employee.birthday</a:t>
            </a:r>
            <a:r>
              <a:rPr kumimoji="1" lang="en-US" altLang="zh-CN" baseline="0" dirty="0" smtClean="0"/>
              <a:t> | date:”</a:t>
            </a:r>
            <a:r>
              <a:rPr kumimoji="1" lang="en-US" altLang="zh-CN" baseline="0" dirty="0" err="1" smtClean="0"/>
              <a:t>yyyy</a:t>
            </a:r>
            <a:r>
              <a:rPr kumimoji="1" lang="en-US" altLang="zh-CN" baseline="0" dirty="0" smtClean="0"/>
              <a:t>-MM-</a:t>
            </a:r>
            <a:r>
              <a:rPr kumimoji="1" lang="en-US" altLang="zh-CN" baseline="0" dirty="0" err="1" smtClean="0"/>
              <a:t>dd</a:t>
            </a:r>
            <a:r>
              <a:rPr kumimoji="1" lang="en-US" altLang="zh-CN" baseline="0" dirty="0" smtClean="0"/>
              <a:t>”}}</a:t>
            </a:r>
            <a:br>
              <a:rPr kumimoji="1" lang="en-US" altLang="zh-CN" baseline="0" dirty="0" smtClean="0"/>
            </a:br>
            <a:r>
              <a:rPr kumimoji="1" lang="en-US" altLang="zh-CN" dirty="0" smtClean="0"/>
              <a:t>{{</a:t>
            </a:r>
            <a:r>
              <a:rPr kumimoji="1" lang="en-US" altLang="zh-CN" dirty="0" err="1" smtClean="0"/>
              <a:t>employee.salary</a:t>
            </a:r>
            <a:r>
              <a:rPr kumimoji="1" lang="en-US" altLang="zh-CN" baseline="0" dirty="0" smtClean="0"/>
              <a:t> | number:2}}</a:t>
            </a:r>
            <a:br>
              <a:rPr kumimoji="1" lang="en-US" altLang="zh-CN" baseline="0" dirty="0" smtClean="0"/>
            </a:br>
            <a:r>
              <a:rPr kumimoji="1" lang="en-US" altLang="zh-CN" dirty="0" smtClean="0"/>
              <a:t>{{</a:t>
            </a:r>
            <a:r>
              <a:rPr kumimoji="1" lang="en-US" altLang="zh-CN" dirty="0" err="1" smtClean="0"/>
              <a:t>employee.salary</a:t>
            </a:r>
            <a:r>
              <a:rPr kumimoji="1" lang="en-US" altLang="zh-CN" baseline="0" dirty="0" smtClean="0"/>
              <a:t> | currency:”</a:t>
            </a:r>
            <a:r>
              <a:rPr kumimoji="1" lang="zh-CN" altLang="en-US" baseline="0" dirty="0" smtClean="0"/>
              <a:t>￥</a:t>
            </a:r>
            <a:r>
              <a:rPr kumimoji="1" lang="en-US" altLang="zh-CN" baseline="0" dirty="0" smtClean="0"/>
              <a:t>”:1}}</a:t>
            </a:r>
            <a:br>
              <a:rPr kumimoji="1" lang="en-US" altLang="zh-CN" baseline="0" dirty="0" smtClean="0"/>
            </a:b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limitTo:2:2</a:t>
            </a:r>
            <a:r>
              <a:rPr kumimoji="1" lang="zh-CN" altLang="en-US" baseline="0" dirty="0" smtClean="0"/>
              <a:t>”</a:t>
            </a:r>
            <a:endParaRPr kumimoji="1"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第一参数显示几行，第二参数从第几行开始，数组是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zh-CN" altLang="zh-CN" dirty="0" smtClean="0"/>
              <a:t>2</a:t>
            </a:r>
            <a:r>
              <a:rPr kumimoji="1" lang="en-US" altLang="zh-CN" dirty="0" smtClean="0"/>
              <a:t>…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08.1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orderBy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输出数据进行指定字段的排序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08.2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设计下拉框，对指定的列进行排降序排列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03.3 </a:t>
            </a:r>
            <a:r>
              <a:rPr kumimoji="1"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进行表格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Title</a:t>
            </a:r>
            <a:r>
              <a:rPr kumimoji="1"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部分的指定列的排序操作，包括箭头的处理，优化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kumimoji="1"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界面。</a:t>
            </a: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</a:t>
            </a:r>
            <a:r>
              <a:rPr kumimoji="1" lang="en-US" altLang="zh-CN" baseline="0" dirty="0" err="1" smtClean="0"/>
              <a:t>orderBy</a:t>
            </a:r>
            <a:r>
              <a:rPr kumimoji="1" lang="en-US" altLang="zh-CN" baseline="0" dirty="0" smtClean="0"/>
              <a:t>:’</a:t>
            </a:r>
            <a:r>
              <a:rPr kumimoji="1" lang="en-US" altLang="zh-CN" baseline="0" dirty="0" err="1" smtClean="0"/>
              <a:t>name’:false</a:t>
            </a:r>
            <a:r>
              <a:rPr kumimoji="1" lang="zh-CN" altLang="en-US" baseline="0" dirty="0" smtClean="0"/>
              <a:t>”</a:t>
            </a:r>
            <a:endParaRPr kumimoji="1"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</a:t>
            </a:r>
            <a:r>
              <a:rPr kumimoji="1" lang="en-US" altLang="zh-CN" baseline="0" dirty="0" err="1" smtClean="0"/>
              <a:t>orderBy</a:t>
            </a:r>
            <a:r>
              <a:rPr kumimoji="1" lang="en-US" altLang="zh-CN" baseline="0" dirty="0" smtClean="0"/>
              <a:t>:’</a:t>
            </a:r>
            <a:r>
              <a:rPr kumimoji="1" lang="en-US" altLang="zh-CN" baseline="0" dirty="0" err="1" smtClean="0"/>
              <a:t>name’:false</a:t>
            </a:r>
            <a:r>
              <a:rPr kumimoji="1" lang="zh-CN" altLang="en-US" baseline="0" dirty="0" smtClean="0"/>
              <a:t>”</a:t>
            </a:r>
            <a:endParaRPr kumimoji="1"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</a:t>
            </a:r>
            <a:r>
              <a:rPr kumimoji="1" lang="en-US" altLang="zh-CN" baseline="0" dirty="0" err="1" smtClean="0"/>
              <a:t>orderBy</a:t>
            </a:r>
            <a:r>
              <a:rPr kumimoji="1" lang="en-US" altLang="zh-CN" baseline="0" dirty="0" smtClean="0"/>
              <a:t>:’</a:t>
            </a:r>
            <a:r>
              <a:rPr kumimoji="1" lang="en-US" altLang="zh-CN" baseline="0" dirty="0" err="1" smtClean="0"/>
              <a:t>name’:true</a:t>
            </a:r>
            <a:r>
              <a:rPr kumimoji="1" lang="zh-CN" altLang="en-US" baseline="0" dirty="0" smtClean="0"/>
              <a:t>”</a:t>
            </a: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aseline="0" dirty="0" smtClean="0"/>
              <a:t>或者</a:t>
            </a: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</a:t>
            </a:r>
            <a:r>
              <a:rPr kumimoji="1" lang="en-US" altLang="zh-CN" baseline="0" dirty="0" err="1" smtClean="0"/>
              <a:t>orderBy</a:t>
            </a:r>
            <a:r>
              <a:rPr kumimoji="1" lang="en-US" altLang="zh-CN" baseline="0" dirty="0" smtClean="0"/>
              <a:t>:’name’</a:t>
            </a:r>
            <a:r>
              <a:rPr kumimoji="1" lang="zh-CN" altLang="en-US" baseline="0" dirty="0" smtClean="0"/>
              <a:t>”</a:t>
            </a:r>
            <a:endParaRPr kumimoji="1"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</a:t>
            </a:r>
            <a:r>
              <a:rPr kumimoji="1" lang="en-US" altLang="zh-CN" baseline="0" dirty="0" err="1" smtClean="0"/>
              <a:t>orderBy</a:t>
            </a:r>
            <a:r>
              <a:rPr kumimoji="1" lang="en-US" altLang="zh-CN" baseline="0" dirty="0" smtClean="0"/>
              <a:t>:’-name’</a:t>
            </a:r>
            <a:r>
              <a:rPr kumimoji="1" lang="zh-CN" altLang="en-US" baseline="0" dirty="0" smtClean="0"/>
              <a:t>”</a:t>
            </a: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smtClean="0"/>
              <a:t>$</a:t>
            </a:r>
            <a:r>
              <a:rPr kumimoji="1" lang="en-US" altLang="zh-CN" baseline="0" dirty="0" err="1" smtClean="0"/>
              <a:t>scope.sortColumn</a:t>
            </a:r>
            <a:r>
              <a:rPr kumimoji="1" lang="en-US" altLang="zh-CN" baseline="0" dirty="0" smtClean="0"/>
              <a:t> = “name”;</a:t>
            </a: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smtClean="0"/>
              <a:t>$</a:t>
            </a:r>
            <a:r>
              <a:rPr kumimoji="1" lang="en-US" altLang="zh-CN" baseline="0" dirty="0" err="1" smtClean="0"/>
              <a:t>scope.reverseSort</a:t>
            </a:r>
            <a:r>
              <a:rPr kumimoji="1" lang="en-US" altLang="zh-CN" baseline="0" dirty="0" smtClean="0"/>
              <a:t> = false;</a:t>
            </a: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08.1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orderBy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输出数据进行指定字段的排序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08.2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设计下拉框，对指定的列进行排降序排列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03.3 </a:t>
            </a:r>
            <a:r>
              <a:rPr kumimoji="1"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进行表格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Title</a:t>
            </a:r>
            <a:r>
              <a:rPr kumimoji="1"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部分的指定列的排序操作，包括箭头的处理，优化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kumimoji="1"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界面。</a:t>
            </a:r>
            <a:endParaRPr kumimoji="1" lang="en-US" altLang="zh-CN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09.1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输出数据进行全文搜索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09.2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输出数据进行指定字段的搜索，分不同的搜索框操作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09.3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输出数据进行指定字段的搜索，合并在同一个搜索框内进行操作</a:t>
            </a: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filter:’</a:t>
            </a:r>
            <a:r>
              <a:rPr kumimoji="1" lang="en-US" altLang="zh-CN" baseline="0" dirty="0" err="1" smtClean="0"/>
              <a:t>searchText</a:t>
            </a:r>
            <a:r>
              <a:rPr kumimoji="1" lang="en-US" altLang="zh-CN" baseline="0" dirty="0" smtClean="0"/>
              <a:t>’</a:t>
            </a:r>
            <a:r>
              <a:rPr kumimoji="1" lang="zh-CN" altLang="en-US" baseline="0" dirty="0" smtClean="0"/>
              <a:t>”</a:t>
            </a:r>
            <a:endParaRPr kumimoji="1" lang="zh-CN" altLang="en-US" dirty="0" smtClean="0"/>
          </a:p>
          <a:p>
            <a:r>
              <a:rPr kumimoji="1" lang="zh-CN" altLang="en-US" dirty="0" smtClean="0"/>
              <a:t>或者是指定字段</a:t>
            </a:r>
            <a:endParaRPr kumimoji="1"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filter:’</a:t>
            </a:r>
            <a:r>
              <a:rPr kumimoji="1" lang="en-US" altLang="zh-CN" baseline="0" dirty="0" err="1" smtClean="0"/>
              <a:t>searchText.city</a:t>
            </a:r>
            <a:r>
              <a:rPr kumimoji="1" lang="en-US" altLang="zh-CN" baseline="0" dirty="0" smtClean="0"/>
              <a:t>’</a:t>
            </a:r>
            <a:r>
              <a:rPr kumimoji="1" lang="zh-CN" altLang="en-US" baseline="0" dirty="0" smtClean="0"/>
              <a:t>”</a:t>
            </a:r>
            <a:endParaRPr kumimoji="1" lang="zh-CN" altLang="en-US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baseline="0" dirty="0" err="1" smtClean="0"/>
              <a:t>ng</a:t>
            </a:r>
            <a:r>
              <a:rPr kumimoji="1" lang="en-US" altLang="zh-CN" baseline="0" dirty="0" smtClean="0"/>
              <a:t>-repeat=“employee in employees | filter:’</a:t>
            </a:r>
            <a:r>
              <a:rPr kumimoji="1" lang="en-US" altLang="zh-CN" baseline="0" dirty="0" err="1" smtClean="0"/>
              <a:t>searchText:exactMatch</a:t>
            </a:r>
            <a:r>
              <a:rPr kumimoji="1" lang="en-US" altLang="zh-CN" baseline="0" dirty="0" smtClean="0"/>
              <a:t>’</a:t>
            </a:r>
            <a:r>
              <a:rPr kumimoji="1" lang="zh-CN" altLang="en-US" baseline="0" dirty="0" smtClean="0"/>
              <a:t>”</a:t>
            </a:r>
            <a:endParaRPr kumimoji="1" lang="zh-CN" altLang="en-US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09.1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输出数据进行全文搜索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09.2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输出数据进行指定字段的搜索，分不同的搜索框操作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09.3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输出数据进行指定字段的搜索，合并在同一个搜索框内进行操作</a:t>
            </a:r>
            <a:endParaRPr kumimoji="1" lang="en-US" altLang="zh-CN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09.1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输出数据进行全文搜索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09.2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输出数据进行指定字段的搜索，分不同的搜索框操作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09.3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-repeat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输出数据进行指定字段的搜索，合并在同一个搜索框内进行操作</a:t>
            </a:r>
            <a:endParaRPr kumimoji="1" lang="en-US" altLang="zh-CN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层，对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gender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数字型内容进行转化，输出字符串。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实现同样的功能用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filter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进行编写，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filter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编写的规则是什么需要注意</a:t>
            </a:r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-hide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某列进行隐藏操作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-hide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-show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的值的切换实现某列显示在不同的状态显示不同的数据内容。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0"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ng-init</a:t>
            </a:r>
            <a:r>
              <a:rPr kumimoji="0"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初始化数据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include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包含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页面，需要注意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’’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符号的问题。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利用变量的改变，对列表进行不同样式的显示操作。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进行远程数据请求，需要注意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$http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服务的注入操作。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$http({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method:'post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',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url:''</a:t>
            </a:r>
            <a:endParaRPr lang="fr-FR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}).</a:t>
            </a:r>
            <a:r>
              <a:rPr lang="fr-FR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then</a:t>
            </a:r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fr-FR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function</a:t>
            </a:r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fr-FR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response</a:t>
            </a:r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){</a:t>
            </a:r>
            <a:endParaRPr lang="fr-FR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	$</a:t>
            </a:r>
            <a:r>
              <a:rPr lang="fr-FR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scope.employees</a:t>
            </a:r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= </a:t>
            </a:r>
            <a:r>
              <a:rPr lang="fr-FR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response.data</a:t>
            </a:r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  <a:endParaRPr lang="fr-FR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},</a:t>
            </a:r>
            <a:r>
              <a:rPr lang="fr-FR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function</a:t>
            </a:r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fr-FR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reason</a:t>
            </a:r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){</a:t>
            </a:r>
            <a:endParaRPr lang="fr-FR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$</a:t>
            </a:r>
            <a:r>
              <a:rPr lang="fr-FR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scope.error</a:t>
            </a:r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= </a:t>
            </a:r>
            <a:r>
              <a:rPr lang="fr-FR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reason.data</a:t>
            </a:r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;</a:t>
            </a:r>
            <a:endParaRPr lang="fr-FR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fr-FR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})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01.1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简单表达式，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01.2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-app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控制范围，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01.3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复杂表达式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ng</a:t>
            </a:r>
            <a:r>
              <a:rPr kumimoji="1" lang="en-US" altLang="zh-CN" dirty="0" smtClean="0"/>
              <a:t>-app</a:t>
            </a:r>
            <a:br>
              <a:rPr kumimoji="1" lang="en-US" altLang="zh-CN" dirty="0" smtClean="0"/>
            </a:br>
            <a:br>
              <a:rPr kumimoji="1" lang="en-US" altLang="zh-CN" dirty="0" smtClean="0"/>
            </a:br>
            <a:r>
              <a:rPr kumimoji="1" lang="en-US" altLang="zh-CN" dirty="0" smtClean="0"/>
              <a:t>1.{{10+20}}</a:t>
            </a:r>
            <a:br>
              <a:rPr kumimoji="1" lang="en-US" altLang="zh-CN" dirty="0" smtClean="0"/>
            </a:br>
            <a:r>
              <a:rPr kumimoji="1" lang="en-US" altLang="zh-CN" dirty="0" smtClean="0"/>
              <a:t>2.{{1==1}}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3.{{  {</a:t>
            </a:r>
            <a:r>
              <a:rPr kumimoji="1" lang="en-US" altLang="zh-CN" dirty="0" err="1" smtClean="0"/>
              <a:t>name:’vane’,gender:’male</a:t>
            </a:r>
            <a:r>
              <a:rPr kumimoji="1" lang="en-US" altLang="zh-CN" dirty="0" smtClean="0"/>
              <a:t>’}.name }}</a:t>
            </a:r>
            <a:endParaRPr kumimoji="1" lang="en-US" altLang="zh-CN" dirty="0" smtClean="0"/>
          </a:p>
          <a:p>
            <a:r>
              <a:rPr kumimoji="1" lang="en-US" altLang="zh-CN" dirty="0" smtClean="0"/>
              <a:t>4.{{ [‘</a:t>
            </a:r>
            <a:r>
              <a:rPr kumimoji="1" lang="en-US" altLang="zh-CN" dirty="0" err="1" smtClean="0"/>
              <a:t>apple’,’movie’,’car</a:t>
            </a:r>
            <a:r>
              <a:rPr kumimoji="1" lang="en-US" altLang="zh-CN" dirty="0" smtClean="0"/>
              <a:t>’][2] </a:t>
            </a:r>
            <a:r>
              <a:rPr kumimoji="1" lang="en-US" altLang="zh-CN" baseline="0" dirty="0" smtClean="0"/>
              <a:t> }}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示例参考：可以让每个人先编写原生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层中编写字符串转换操作。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实现字符串转换操作。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filter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编写字符串转换操作。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示例参考：在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angularJs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中先尝试用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href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=“#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锚点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的方式进行操作，不成功，则需要用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$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anchorScroll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$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anchorScroll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及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$location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进行位置的确定与锚点的跳转；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-repeat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进行结合，进行不同区域的跳转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注意：可以利用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地址重写做例子，说明路由的重要性。需要引入</a:t>
            </a:r>
            <a:r>
              <a:rPr kumimoji="1" lang="en-US" altLang="zh-CN" dirty="0" err="1" smtClean="0"/>
              <a:t>ngRoute</a:t>
            </a:r>
            <a:r>
              <a:rPr kumimoji="1" lang="zh-CN" altLang="en-US" dirty="0" smtClean="0"/>
              <a:t>，这是一个依赖关系。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18.1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config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，建立路由配置表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配置默认页；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理解路由参数传递的过程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19.1 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取消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$scope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注入，改用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this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国省市不用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的操作模式，特别注意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$parent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的操作模式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国省市用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的操作模式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19.4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在路由中配置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</a:t>
            </a:r>
            <a:endParaRPr kumimoji="1"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19.5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在路由中配置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controllerAs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属性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19.1 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取消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$scope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注入，改用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this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19.2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国省市不用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的操作模式，特别注意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$parent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的操作模式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国省市用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的操作模式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19.4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在路由中配置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</a:t>
            </a:r>
            <a:endParaRPr kumimoji="1"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19.5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在路由中配置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controllerAs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属性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20.1 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先在路由的某个页面控制中设置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caseInsensitiveMatch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 true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来设置不区分大小写问题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/>
              <a:t>再设置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$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routeProvider.caseInsensitiveMatch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= true;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对所有路由表内容进行操作；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在路由中不操作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templateUrl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而直接写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template: “&lt;h1&gt;{{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homeCtrl.message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}} template&lt;/h1&gt;”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来进行简单页面显示；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21.1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$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route.reload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();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路由刷新操作；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22.1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en-US" altLang="zh-CN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$scope</a:t>
            </a:r>
            <a:r>
              <a:rPr kumimoji="0" lang="zh-CN" alt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和</a:t>
            </a:r>
            <a:r>
              <a:rPr kumimoji="0" lang="en-US" altLang="zh-CN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$</a:t>
            </a:r>
            <a:r>
              <a:rPr kumimoji="0" lang="en-US" altLang="zh-CN" sz="1200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rootScope</a:t>
            </a:r>
            <a:r>
              <a:rPr kumimoji="0" lang="zh-CN" alt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区别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23.1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如何确认与取消跳转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23.2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知道从哪个链接地址跳转过来的？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23.3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知道要跳转到哪个页面去？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24.1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路由的事件</a:t>
            </a:r>
            <a:endParaRPr lang="en-US" altLang="zh-CN" sz="1200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24.2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路由的事件，查看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next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等参数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25.1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实现关键词搜索查询列表</a:t>
            </a:r>
            <a:endParaRPr kumimoji="1" lang="en-US" altLang="zh-CN" baseline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26.</a:t>
            </a:r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因为网速与请求返回速度等限制，会用到</a:t>
            </a:r>
            <a:r>
              <a:rPr kumimoji="1" lang="en-US" altLang="zh-CN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resolve</a:t>
            </a:r>
            <a:r>
              <a:rPr kumimoji="1" lang="zh-CN" altLang="en-US" baseline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控制器设置变量输出，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控制器控制的范围，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函数直接写到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里面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02.4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复杂数据输出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02.5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链式代码编写模式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控制器设置变量输出，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控制器控制的范围，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函数直接写到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里面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02.4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复杂数据输出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02.5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链式代码编写模式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var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err="1" smtClean="0"/>
              <a:t>myApp</a:t>
            </a:r>
            <a:r>
              <a:rPr kumimoji="1" lang="en-US" altLang="zh-CN" baseline="0" dirty="0" smtClean="0"/>
              <a:t> = </a:t>
            </a:r>
            <a:r>
              <a:rPr kumimoji="1" lang="en-US" altLang="zh-CN" baseline="0" dirty="0" err="1" smtClean="0"/>
              <a:t>angular.module</a:t>
            </a:r>
            <a:r>
              <a:rPr kumimoji="1" lang="en-US" altLang="zh-CN" baseline="0" dirty="0" smtClean="0"/>
              <a:t>(‘</a:t>
            </a:r>
            <a:r>
              <a:rPr kumimoji="1" lang="en-US" altLang="zh-CN" baseline="0" dirty="0" err="1" smtClean="0"/>
              <a:t>myModule</a:t>
            </a:r>
            <a:r>
              <a:rPr kumimoji="1" lang="en-US" altLang="zh-CN" baseline="0" dirty="0" smtClean="0"/>
              <a:t>’,[]);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var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err="1" smtClean="0"/>
              <a:t>myController</a:t>
            </a:r>
            <a:r>
              <a:rPr kumimoji="1" lang="en-US" altLang="zh-CN" baseline="0" dirty="0" smtClean="0"/>
              <a:t> = function($scope){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 $</a:t>
            </a:r>
            <a:r>
              <a:rPr kumimoji="1" lang="en-US" altLang="zh-CN" baseline="0" dirty="0" err="1" smtClean="0"/>
              <a:t>scope.message</a:t>
            </a:r>
            <a:r>
              <a:rPr kumimoji="1" lang="en-US" altLang="zh-CN" baseline="0" dirty="0" smtClean="0"/>
              <a:t> = “</a:t>
            </a:r>
            <a:r>
              <a:rPr kumimoji="1" lang="en-US" altLang="zh-CN" baseline="0" dirty="0" err="1" smtClean="0"/>
              <a:t>AngularJs</a:t>
            </a:r>
            <a:r>
              <a:rPr kumimoji="1" lang="en-US" altLang="zh-CN" baseline="0" dirty="0" smtClean="0"/>
              <a:t> Tutorial”;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}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myApp.controller</a:t>
            </a:r>
            <a:r>
              <a:rPr kumimoji="1" lang="en-US" altLang="zh-CN" baseline="0" dirty="0" smtClean="0"/>
              <a:t>(‘</a:t>
            </a:r>
            <a:r>
              <a:rPr kumimoji="1" lang="en-US" altLang="zh-CN" baseline="0" dirty="0" err="1" smtClean="0"/>
              <a:t>myController</a:t>
            </a:r>
            <a:r>
              <a:rPr kumimoji="1" lang="en-US" altLang="zh-CN" baseline="0" dirty="0" smtClean="0"/>
              <a:t>’,</a:t>
            </a:r>
            <a:r>
              <a:rPr kumimoji="1" lang="en-US" altLang="zh-CN" baseline="0" dirty="0" err="1" smtClean="0"/>
              <a:t>myController</a:t>
            </a:r>
            <a:r>
              <a:rPr kumimoji="1" lang="en-US" altLang="zh-CN" baseline="0" dirty="0" smtClean="0"/>
              <a:t>);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控制器设置变量输出，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控制器控制的范围，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函数直接写到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里面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02.4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复杂数据输出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02.5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链式代码编写模式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控制器设置变量输出，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控制器控制的范围，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函数直接写到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里面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02.4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复杂数据输出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02.5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链式代码编写模式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控制器设置变量输出，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控制器控制的范围，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函数直接写到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里面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02.4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复杂数据输出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02.5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链式代码编写模式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要解决</a:t>
            </a:r>
            <a:r>
              <a:rPr kumimoji="1" lang="en-US" altLang="zh-CN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angularJs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的错误信息提示问题，如果是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min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版本的话，那么需要跳到官网查看，如果换成完全版本的话，那么则可以直接显示。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出错提示的显示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链接到官网进行查看错误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1"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更好的提示改善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不用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min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版本，用完全版本）</a:t>
            </a:r>
            <a:endParaRPr kumimoji="1"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示例参考：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控制器设置变量输出，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控制器控制的范围，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02.3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函数直接写到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里面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02.4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复杂数据输出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02.5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链式代码编写模式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7FD12-C5D4-4ECE-B99C-C82F4C8B4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>
              <a:sym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3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23813" y="115888"/>
            <a:ext cx="15621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矩形 4"/>
          <p:cNvSpPr>
            <a:spLocks noChangeArrowheads="1"/>
          </p:cNvSpPr>
          <p:nvPr userDrawn="1"/>
        </p:nvSpPr>
        <p:spPr bwMode="auto">
          <a:xfrm>
            <a:off x="1617663" y="104775"/>
            <a:ext cx="73025" cy="360363"/>
          </a:xfrm>
          <a:prstGeom prst="rect">
            <a:avLst/>
          </a:prstGeom>
          <a:solidFill>
            <a:srgbClr val="FF682F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0" hangingPunct="0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sym typeface="宋体" panose="02010600030101010101" pitchFamily="2" charset="-122"/>
        </a:defRPr>
      </a:lvl9pPr>
    </p:titleStyle>
    <p:bodyStyle>
      <a:lvl1pPr marL="341630" indent="-34163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1680" lvl="1" indent="-28448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1730" lvl="2" indent="-22733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598930" lvl="3" indent="-22733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6130" lvl="4" indent="-22733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0" eaLnBrk="0" fontAlgn="base" latinLnBrk="0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0" eaLnBrk="0" fontAlgn="base" latinLnBrk="0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0" eaLnBrk="0" fontAlgn="base" latinLnBrk="0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0" eaLnBrk="0" fontAlgn="base" latinLnBrk="0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0" fontAlgn="base" latinLnBrk="0" hangingPunct="0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angularjs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431800" y="4292600"/>
            <a:ext cx="8712200" cy="11387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800" dirty="0" err="1" smtClean="0">
                <a:solidFill>
                  <a:srgbClr val="FF68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AngularJs</a:t>
            </a:r>
            <a:r>
              <a:rPr lang="zh-CN" altLang="en-US" sz="4800" dirty="0" smtClean="0">
                <a:solidFill>
                  <a:srgbClr val="FF68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endParaRPr lang="en-US" altLang="zh-CN" sz="4800" dirty="0">
              <a:solidFill>
                <a:srgbClr val="FF68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16416" y="6237312"/>
            <a:ext cx="646331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68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子心</a:t>
            </a:r>
            <a:endParaRPr lang="en-US" altLang="zh-CN" dirty="0">
              <a:solidFill>
                <a:srgbClr val="FF68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57" y="2065040"/>
            <a:ext cx="6756400" cy="411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88257" y="1124744"/>
            <a:ext cx="352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MVC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对应的结构层次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1412776"/>
            <a:ext cx="7632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：示例一下复杂数据结构的操作内容示例</a:t>
            </a:r>
            <a:r>
              <a:rPr kumimoji="1"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比如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Object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类似的数据模式</a:t>
            </a:r>
            <a:r>
              <a:rPr kumimoji="1"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实例：建立一个用户，设置一些基本属性，比如姓名、性别、年龄、头像等进行显示。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：如果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控制器名称输入错误怎么办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9552" y="2564904"/>
            <a:ext cx="7981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思考：如何在创建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模块的时候将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的代码写在一个代码行中？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提示：利用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chaining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链条式串连方式进行操作。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6" y="2060848"/>
            <a:ext cx="6540500" cy="2298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59632" y="148478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结果展示：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2636912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Directive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指令之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ng-src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比较一下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img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src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ng-src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，利用绑定表达式去设置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image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src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属性。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5398" y="1556792"/>
            <a:ext cx="6105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Directive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指令中的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ng-src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5589240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：为什么能够图片正常显示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，但控制器却报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错误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512" y="2564904"/>
            <a:ext cx="483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双向数据绑定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-model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指令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适用的标签范围是：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input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textarea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8064" y="2204864"/>
            <a:ext cx="2998450" cy="2088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44008" y="45811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注意：操作模式是异步的，而不是同步的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1177" y="5661248"/>
            <a:ext cx="8922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示例：将数据绑定到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input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考虑：如果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input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框中的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-model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中的变量名称不一致会发生什么情况？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9085" y="98072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第四部分：双向数据绑定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03413" y="980728"/>
            <a:ext cx="4505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第五部分：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-repeat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指令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776" y="4941168"/>
            <a:ext cx="3149600" cy="1346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7223088" cy="1584176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>
            <a:off x="3995936" y="4221088"/>
            <a:ext cx="0" cy="57606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15616" y="20608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实例操作：循环输出数据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4048" y="1844824"/>
            <a:ext cx="2806700" cy="3187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52" y="1401728"/>
            <a:ext cx="3505200" cy="4343400"/>
          </a:xfrm>
          <a:prstGeom prst="rect">
            <a:avLst/>
          </a:prstGeom>
        </p:spPr>
      </p:pic>
      <p:cxnSp>
        <p:nvCxnSpPr>
          <p:cNvPr id="4" name="直线箭头连接符 3"/>
          <p:cNvCxnSpPr/>
          <p:nvPr/>
        </p:nvCxnSpPr>
        <p:spPr>
          <a:xfrm>
            <a:off x="4427984" y="3573016"/>
            <a:ext cx="720080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99592" y="76470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实例操作：嵌套循环输出数据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2204864"/>
            <a:ext cx="4775200" cy="2870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59632" y="1268760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实例操作：输出当前与父级的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index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索引值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07704" y="980728"/>
            <a:ext cx="4804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第六部分：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事件操作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2996952"/>
            <a:ext cx="6464300" cy="1968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1640" y="2060848"/>
            <a:ext cx="751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实例操作：如何点击“喜欢”与“不喜欢”按钮，改变喜欢与不喜欢值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07704" y="1556792"/>
            <a:ext cx="5080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第一部分：什么是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AngularJs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83768" y="2564904"/>
            <a:ext cx="37753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这一部分我们将了解：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什么是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AngularJs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AngularJs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的优势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一个简单的入门示例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8542" y="980728"/>
            <a:ext cx="3002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第七部分：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Filters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83768" y="2132856"/>
            <a:ext cx="407034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1.Filters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能做什么工作？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Format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Sort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以及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Filter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它能与绑定表达式或者指令一块操作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filter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，它的操作符号是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|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4581128"/>
            <a:ext cx="6604000" cy="146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933056"/>
            <a:ext cx="29845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768" y="1988840"/>
            <a:ext cx="4104456" cy="27231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11760" y="13407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时间格式化：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5517232"/>
            <a:ext cx="3098800" cy="190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83768" y="5085184"/>
            <a:ext cx="180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字符长度的限制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2636912"/>
            <a:ext cx="6972300" cy="152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31640" y="2060848"/>
            <a:ext cx="63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实例操作：限制显示的行数，格式化日期，数字，大小写等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1640" y="2204864"/>
            <a:ext cx="5727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实例操作：排序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下拉框，根据不同的字段进行升、降的排序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1772816"/>
            <a:ext cx="4752528" cy="2245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31640" y="5517232"/>
            <a:ext cx="737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问题：能将排序点击操作对象从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select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改到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table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的抬头中进行操作吗？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624" y="676708"/>
            <a:ext cx="6777484" cy="26363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429000"/>
            <a:ext cx="6595368" cy="32855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3648" y="1700808"/>
            <a:ext cx="7056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：能通过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filter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进行数据搜索吗？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：通过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filter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进行全文、指定字段的搜索操作。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：对多个字段进行搜索过滤，并进行精确搜索限制操作。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对多个字段进行搜索过滤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，搜索框只允许出现一个。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2060848"/>
            <a:ext cx="8168672" cy="30243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148478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多个自定义字段搜索思路：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87624" y="836712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自定义过滤器是一个函数返回一个函数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自定义过滤器示例及思路：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548680"/>
            <a:ext cx="9776145" cy="62012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3648" y="1700808"/>
            <a:ext cx="705678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：我们之前利用了系统的一些过滤器，能否创建自定义的过滤器？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：将转换功能的实现写在控制层中；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：将转换功能移植到过滤器中；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思考：为什么需要创建自定义的过滤器？原因是什么？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77500" y="980728"/>
            <a:ext cx="526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第八部分：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-hide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-show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59632" y="2492896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实例操作：对某个字段列进行显示、隐藏操作。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思考：如果某列进行了显示，但我们需要将字段信息显示成“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###”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呢？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7255" y="1404264"/>
            <a:ext cx="77411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什么是</a:t>
            </a:r>
            <a:r>
              <a:rPr kumimoji="1" lang="en-US" altLang="zh-CN" dirty="0" err="1" smtClean="0"/>
              <a:t>AngularJs</a:t>
            </a:r>
            <a:r>
              <a:rPr kumimoji="1" lang="zh-CN" altLang="en-US" dirty="0" smtClean="0"/>
              <a:t>呢？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AngularJs</a:t>
            </a:r>
            <a:r>
              <a:rPr kumimoji="1" lang="zh-CN" altLang="en-US" dirty="0" smtClean="0"/>
              <a:t>是一个</a:t>
            </a:r>
            <a:r>
              <a:rPr kumimoji="1" lang="en-US" altLang="zh-CN" dirty="0" err="1" smtClean="0"/>
              <a:t>Javascript</a:t>
            </a:r>
            <a:r>
              <a:rPr kumimoji="1" lang="en-US" altLang="zh-CN" dirty="0" smtClean="0"/>
              <a:t> framework</a:t>
            </a:r>
            <a:r>
              <a:rPr kumimoji="1" lang="zh-CN" altLang="en-US" dirty="0" smtClean="0"/>
              <a:t>，一个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的框架，它能够帮助我们创建</a:t>
            </a:r>
            <a:r>
              <a:rPr kumimoji="1" lang="en-US" altLang="zh-CN" dirty="0" smtClean="0"/>
              <a:t>Web Application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AngularJs</a:t>
            </a:r>
            <a:r>
              <a:rPr kumimoji="1" lang="zh-CN" altLang="en-US" dirty="0" smtClean="0"/>
              <a:t>是由</a:t>
            </a: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公司创建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它遵循的是</a:t>
            </a:r>
            <a:r>
              <a:rPr kumimoji="1" lang="en-US" altLang="zh-CN" dirty="0" smtClean="0"/>
              <a:t>MIT</a:t>
            </a:r>
            <a:r>
              <a:rPr kumimoji="1" lang="zh-CN" altLang="en-US" dirty="0" smtClean="0"/>
              <a:t>协议，开源开放。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它的官网地址是：</a:t>
            </a:r>
            <a:r>
              <a:rPr kumimoji="1" lang="en-US" altLang="zh-CN" dirty="0" smtClean="0">
                <a:hlinkClick r:id="rId1"/>
              </a:rPr>
              <a:t>https</a:t>
            </a:r>
            <a:r>
              <a:rPr kumimoji="1" lang="en-US" altLang="zh-CN" dirty="0">
                <a:hlinkClick r:id="rId1"/>
              </a:rPr>
              <a:t>://angularjs.org</a:t>
            </a:r>
            <a:r>
              <a:rPr kumimoji="1" lang="en-US" altLang="zh-CN" dirty="0" smtClean="0">
                <a:hlinkClick r:id="rId1"/>
              </a:rPr>
              <a:t>/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AngularJs</a:t>
            </a:r>
            <a:r>
              <a:rPr kumimoji="1" lang="zh-CN" altLang="en-US" dirty="0" smtClean="0"/>
              <a:t>这套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框架针对于</a:t>
            </a:r>
            <a:r>
              <a:rPr kumimoji="1" lang="en-US" altLang="zh-CN" dirty="0" smtClean="0"/>
              <a:t>SPA</a:t>
            </a:r>
            <a:r>
              <a:rPr kumimoji="1" lang="zh-CN" altLang="en-US" dirty="0" smtClean="0"/>
              <a:t>应用以及商业业务流程性应用的开发具有特别的优势。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目前已经有许许多多的个人与企业已经利用</a:t>
            </a:r>
            <a:r>
              <a:rPr kumimoji="1" lang="en-US" altLang="zh-CN" dirty="0" err="1" smtClean="0"/>
              <a:t>AngularJs</a:t>
            </a:r>
            <a:r>
              <a:rPr kumimoji="1" lang="zh-CN" altLang="en-US" dirty="0" smtClean="0"/>
              <a:t>进行项目的开发，也已经有许多成熟的案例，这里有一个网站进行了项目罗列</a:t>
            </a:r>
            <a:endParaRPr kumimoji="1" lang="en-US" altLang="zh-CN" dirty="0" smtClean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www.madewithangular.com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4430" y="980728"/>
            <a:ext cx="385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第九部分：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init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指令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9632" y="2492896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实例操作：利用该指定初始化数据，进行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-repeat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数据输出操作。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33949" y="980728"/>
            <a:ext cx="4551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第十部分：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include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指令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9632" y="2492896"/>
            <a:ext cx="741682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实例操作：包含一个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的页面。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&lt;div 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-include=“’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some.html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’”&gt;&lt;/div&gt;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思考：如果将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-include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包含的地方编写成变量，那么我们就可以自定义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个不同的模板，然后根据自己的条件进行不同的模板样式切换了。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5915" y="980728"/>
            <a:ext cx="3267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第十一部分：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$http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9592" y="249289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实例操作：请求远程数据接口请求操作，然后对返回的数据进行后续操作。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26886" y="980728"/>
            <a:ext cx="3565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第十二部分：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5576" y="1844824"/>
            <a:ext cx="74168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什么是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是可以进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行重复使用的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服务对象提供内容。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为什么需要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service?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因为它可以对可重用的逻辑操作进行封装。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的优势？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可重用；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依赖注入；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可测试；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问题：如何创建自定义的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并注册使用它呢？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032" y="3501008"/>
            <a:ext cx="3756173" cy="129614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3688" y="1916832"/>
            <a:ext cx="5575300" cy="3835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6751" y="980728"/>
            <a:ext cx="4525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第十三部分：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anchorscroll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09269" y="980728"/>
            <a:ext cx="3600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第十四部分：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routing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2060848"/>
            <a:ext cx="3049254" cy="2736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628800"/>
            <a:ext cx="5166685" cy="38984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9552" y="5877272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路由是什么？什么情况需要用路由？为什么要用路由？用路由的优势在哪里？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7791" y="980728"/>
            <a:ext cx="55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第十五部分：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的语法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7584" y="1988840"/>
            <a:ext cx="70567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dirty="0" smtClean="0"/>
              <a:t>CONTROLLER </a:t>
            </a:r>
            <a:r>
              <a:rPr lang="en-US" altLang="zh-CN" dirty="0"/>
              <a:t>AS </a:t>
            </a:r>
            <a:r>
              <a:rPr lang="zh-CN" altLang="en-US" dirty="0" smtClean="0"/>
              <a:t>语法是比较新的语法模式，在</a:t>
            </a:r>
            <a:r>
              <a:rPr lang="en-US" altLang="zh-CN" dirty="0" smtClean="0"/>
              <a:t>1.2.0</a:t>
            </a:r>
            <a:r>
              <a:rPr lang="zh-CN" altLang="en-US" dirty="0" smtClean="0"/>
              <a:t>版本以后提供了该语法，而</a:t>
            </a:r>
            <a:r>
              <a:rPr lang="en-US" altLang="zh-CN" dirty="0" smtClean="0"/>
              <a:t>$scope</a:t>
            </a:r>
            <a:r>
              <a:rPr lang="zh-CN" altLang="en-US" dirty="0" smtClean="0"/>
              <a:t>则是比较老的语法，从</a:t>
            </a:r>
            <a:r>
              <a:rPr lang="en-US" altLang="zh-CN" dirty="0" err="1" smtClean="0"/>
              <a:t>angularJs</a:t>
            </a:r>
            <a:r>
              <a:rPr lang="zh-CN" altLang="en-US" dirty="0" smtClean="0"/>
              <a:t>发布开始就已经存在。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 smtClean="0"/>
              <a:t>对于这两种技术，大家可以任意选择进行使用。不过</a:t>
            </a:r>
            <a:r>
              <a:rPr lang="en-US" altLang="zh-CN" dirty="0"/>
              <a:t>CONTROLLER AS </a:t>
            </a:r>
            <a:r>
              <a:rPr lang="zh-CN" altLang="en-US" dirty="0" smtClean="0"/>
              <a:t>的语法结构能够让你的代码可读性变得更高，特别在嵌套操作的时候</a:t>
            </a:r>
            <a:r>
              <a:rPr lang="zh-CN" altLang="zh-CN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 smtClean="0"/>
              <a:t>很明显，如果你想使用</a:t>
            </a:r>
            <a:r>
              <a:rPr lang="en-US" altLang="zh-CN" dirty="0" smtClean="0"/>
              <a:t>$scope</a:t>
            </a:r>
            <a:r>
              <a:rPr lang="zh-CN" altLang="en-US" dirty="0" smtClean="0"/>
              <a:t>，那么你需要在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中进行注入，而</a:t>
            </a:r>
            <a:r>
              <a:rPr lang="en-US" altLang="zh-CN" dirty="0"/>
              <a:t>CONTROLLER </a:t>
            </a:r>
            <a:r>
              <a:rPr lang="en-US" altLang="zh-CN" dirty="0" smtClean="0"/>
              <a:t>AS</a:t>
            </a:r>
            <a:r>
              <a:rPr lang="zh-CN" altLang="en-US" dirty="0" smtClean="0"/>
              <a:t>则不需要进行</a:t>
            </a:r>
            <a:r>
              <a:rPr lang="en-US" altLang="zh-CN" dirty="0" smtClean="0"/>
              <a:t>$scope</a:t>
            </a:r>
            <a:r>
              <a:rPr lang="zh-CN" altLang="en-US" dirty="0" smtClean="0"/>
              <a:t>的注入，当然，如果你想用</a:t>
            </a:r>
            <a:r>
              <a:rPr lang="en-US" altLang="zh-CN" dirty="0" smtClean="0"/>
              <a:t>$scope</a:t>
            </a:r>
            <a:r>
              <a:rPr lang="zh-CN" altLang="en-US" dirty="0" smtClean="0"/>
              <a:t>其它操作的时候，仍旧需要进行注入的操作。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5589240"/>
            <a:ext cx="7056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：简单的</a:t>
            </a:r>
            <a:r>
              <a:rPr lang="en-US" altLang="zh-CN" dirty="0" smtClean="0"/>
              <a:t>controller as </a:t>
            </a:r>
            <a:r>
              <a:rPr lang="zh-CN" altLang="en-US" dirty="0" smtClean="0"/>
              <a:t>，然后进行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的信息输出；</a:t>
            </a:r>
            <a:endParaRPr lang="en-US" altLang="zh-CN" dirty="0" smtClean="0"/>
          </a:p>
          <a:p>
            <a:r>
              <a:rPr lang="zh-CN" altLang="en-US" dirty="0" smtClean="0"/>
              <a:t>实例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：利用</a:t>
            </a:r>
            <a:r>
              <a:rPr lang="en-US" altLang="zh-CN" dirty="0" smtClean="0"/>
              <a:t>$scope</a:t>
            </a:r>
            <a:r>
              <a:rPr lang="zh-CN" altLang="en-US" dirty="0" smtClean="0"/>
              <a:t>模式实现嵌套数据输出，并分析代码可读性；</a:t>
            </a:r>
            <a:endParaRPr lang="en-US" altLang="zh-CN" dirty="0"/>
          </a:p>
          <a:p>
            <a:r>
              <a:rPr lang="zh-CN" altLang="en-US" dirty="0" smtClean="0"/>
              <a:t>实例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：利用</a:t>
            </a:r>
            <a:r>
              <a:rPr lang="en-US" altLang="zh-CN" dirty="0" smtClean="0"/>
              <a:t>controller </a:t>
            </a:r>
            <a:r>
              <a:rPr lang="en-US" altLang="zh-CN" dirty="0"/>
              <a:t>as </a:t>
            </a:r>
            <a:r>
              <a:rPr lang="zh-CN" altLang="en-US" dirty="0" smtClean="0"/>
              <a:t>模式实现嵌套数据输出，比较代码易读性；</a:t>
            </a:r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1600" y="2924944"/>
            <a:ext cx="7056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：对路由部分进行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的操作，需要注意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this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是否可以使用？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：对路由部分进行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以及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controllerAs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7791" y="980728"/>
            <a:ext cx="55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第十五部分：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 as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的语法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980728"/>
            <a:ext cx="8443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第十六部分：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地址忽略大小写以及内置模板操作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600" y="2924944"/>
            <a:ext cx="7056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：在</a:t>
            </a:r>
            <a:r>
              <a:rPr lang="en-US" altLang="zh-CN" dirty="0"/>
              <a:t>$</a:t>
            </a:r>
            <a:r>
              <a:rPr lang="en-US" altLang="zh-CN" dirty="0" err="1" smtClean="0"/>
              <a:t>routeProvider.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中对具体某个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链接进行忽略大小写操作；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：对所有链接进行大小写忽略限制操作；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：利用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template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进行内置模板设置；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51720" y="980728"/>
            <a:ext cx="4884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第十七部分：路由的刷新操作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608" y="2924944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如果一个页面中，我们想要刷新一部分页面内容，可以考虑什么方法呢？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620688"/>
            <a:ext cx="7384334" cy="6021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19304" y="980728"/>
            <a:ext cx="5816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第十八部分：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$scope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800" dirty="0" smtClean="0"/>
              <a:t>$</a:t>
            </a:r>
            <a:r>
              <a:rPr lang="en-US" altLang="zh-CN" sz="2800" dirty="0" err="1" smtClean="0"/>
              <a:t>rootScope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7664" y="2852936"/>
            <a:ext cx="60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$scope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变量，而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$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rootScope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则是全局的变量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672" y="3933056"/>
            <a:ext cx="64643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60623" y="980728"/>
            <a:ext cx="5533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第十九部分：路由的一些变化操作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3608" y="2924944"/>
            <a:ext cx="7272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如果点击一个链接以后，需要弹出一个确认框，需要确定以后才能跳转不然不作处理，我们要怎么做？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如果能做到跳转的工作，那我们又怎么知道我要跳转到什么页面？我又如何知道它是从哪跳转过来的呢？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68129" y="980728"/>
            <a:ext cx="6518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第二十部分：路由的参数传递与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Resolve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512" y="1916832"/>
            <a:ext cx="482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路由的参数如何传递与接收？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什么时候需要用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resolve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？原因是什么？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016" y="1700808"/>
            <a:ext cx="4051589" cy="20162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520" y="4221088"/>
            <a:ext cx="73404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实现顺序：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点左侧</a:t>
            </a:r>
            <a:r>
              <a:rPr kumimoji="1" lang="en-US" altLang="zh-CN" dirty="0" smtClean="0"/>
              <a:t>employees</a:t>
            </a:r>
            <a:r>
              <a:rPr kumimoji="1" lang="zh-CN" altLang="en-US" dirty="0" smtClean="0"/>
              <a:t>链接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路由转换发生变化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实例化一个</a:t>
            </a:r>
            <a:r>
              <a:rPr kumimoji="1" lang="en-US" altLang="zh-CN" dirty="0" smtClean="0"/>
              <a:t>employees</a:t>
            </a:r>
            <a:r>
              <a:rPr kumimoji="1" lang="zh-CN" altLang="en-US" dirty="0" smtClean="0"/>
              <a:t>的控制器，并创建</a:t>
            </a:r>
            <a:r>
              <a:rPr kumimoji="1" lang="en-US" altLang="zh-CN" dirty="0" smtClean="0"/>
              <a:t>employees</a:t>
            </a:r>
            <a:r>
              <a:rPr kumimoji="1" lang="zh-CN" altLang="en-US" dirty="0" smtClean="0"/>
              <a:t>视图</a:t>
            </a:r>
            <a:endParaRPr kumimoji="1" lang="en-US" altLang="zh-CN" dirty="0" smtClean="0"/>
          </a:p>
          <a:p>
            <a:r>
              <a:rPr kumimoji="1" lang="zh-CN" altLang="zh-CN" dirty="0" smtClean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视图加载完毕以后，我们就是异步加载数据的操作过程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问题：如果我们想要实现如果数据没返回，就不进行路由跳转操作呢？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35696" y="1484784"/>
            <a:ext cx="5688632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1.ui-route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的参数配置的不同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.ui-route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参数传递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（代码放置路由的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参数中）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大小定不区分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 smtClean="0"/>
              <a:t>$</a:t>
            </a:r>
            <a:r>
              <a:rPr lang="en-US" altLang="zh-CN" dirty="0" err="1"/>
              <a:t>urlMatcherFactoryProvider.caseInsensitive</a:t>
            </a:r>
            <a:r>
              <a:rPr lang="en-US" altLang="zh-CN" dirty="0"/>
              <a:t>(true)</a:t>
            </a:r>
            <a:r>
              <a:rPr lang="en-US" altLang="zh-CN" dirty="0" smtClean="0"/>
              <a:t>;</a:t>
            </a:r>
            <a:endParaRPr lang="en-US" altLang="zh-CN" dirty="0" smtClean="0"/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默认路由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 smtClean="0"/>
              <a:t>$</a:t>
            </a:r>
            <a:r>
              <a:rPr lang="en-US" altLang="zh-CN" dirty="0" err="1"/>
              <a:t>urlRouterProvider.otherwise</a:t>
            </a:r>
            <a:r>
              <a:rPr lang="en-US" altLang="zh-CN" dirty="0"/>
              <a:t>("/home")</a:t>
            </a:r>
            <a:r>
              <a:rPr lang="en-US" altLang="zh-CN" dirty="0" smtClean="0"/>
              <a:t>;</a:t>
            </a:r>
            <a:endParaRPr lang="en-US" altLang="zh-CN" dirty="0" smtClean="0"/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路由自定义数据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6.html5mode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，即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符去除操作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标签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 smtClean="0"/>
              <a:t>$</a:t>
            </a:r>
            <a:r>
              <a:rPr lang="en-US" altLang="zh-CN" dirty="0"/>
              <a:t>locationProvider.html5Mode(true)</a:t>
            </a:r>
            <a:r>
              <a:rPr lang="en-US" altLang="zh-CN" dirty="0" smtClean="0"/>
              <a:t>;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控制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样式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 err="1"/>
              <a:t>ui</a:t>
            </a:r>
            <a:r>
              <a:rPr lang="en-US" altLang="zh-CN" dirty="0"/>
              <a:t>-</a:t>
            </a:r>
            <a:r>
              <a:rPr lang="en-US" altLang="zh-CN" dirty="0" err="1"/>
              <a:t>sref</a:t>
            </a:r>
            <a:r>
              <a:rPr lang="en-US" altLang="zh-CN" dirty="0"/>
              <a:t>-active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4203" y="764704"/>
            <a:ext cx="6621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第二十一部分：不用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ngRoute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-route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0689" y="764704"/>
            <a:ext cx="770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第二十二部分：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-route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嵌套视图及多视图操作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3648" y="1988840"/>
            <a:ext cx="640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实现嵌套视图的两种不同的方式，用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”.”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parent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属性；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注意主视图中一般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abstract:true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参数的设定；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多视图即多个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-view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的操作模式；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5656" y="4437112"/>
            <a:ext cx="7056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1.ngRoute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angularJs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自带的，而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是第三方的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是基于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路由转化实现的，而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是基于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路由转化实现的；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能够的所有内容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都可以实现</a:t>
            </a:r>
            <a:r>
              <a:rPr kumimoji="1"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而且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ui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还可以实现嵌套视图及多视图的操作，这些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ngRoute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却是无法实现。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7584" y="980728"/>
            <a:ext cx="2096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2.AngularJs</a:t>
            </a:r>
            <a:r>
              <a:rPr kumimoji="1" lang="zh-CN" altLang="en-US" dirty="0"/>
              <a:t>的优势</a:t>
            </a:r>
            <a:endParaRPr kumimoji="1"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838418" y="1874006"/>
            <a:ext cx="7333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我们已经拥有许多的</a:t>
            </a:r>
            <a:r>
              <a:rPr kumimoji="1" lang="en-US" altLang="zh-CN" dirty="0" err="1" smtClean="0"/>
              <a:t>Javascript</a:t>
            </a:r>
            <a:r>
              <a:rPr kumimoji="1" lang="en-US" altLang="zh-CN" dirty="0" smtClean="0"/>
              <a:t> Framework</a:t>
            </a:r>
            <a:r>
              <a:rPr kumimoji="1" lang="zh-CN" altLang="en-US" dirty="0" smtClean="0"/>
              <a:t>来帮助我们进行</a:t>
            </a:r>
            <a:r>
              <a:rPr kumimoji="1" lang="en-US" altLang="zh-CN" dirty="0" smtClean="0"/>
              <a:t>Web Application</a:t>
            </a:r>
            <a:r>
              <a:rPr kumimoji="1" lang="zh-CN" altLang="en-US" dirty="0" smtClean="0"/>
              <a:t>应用的开发，那我们为什么还要选择</a:t>
            </a:r>
            <a:r>
              <a:rPr kumimoji="1" lang="en-US" altLang="zh-CN" dirty="0" err="1" smtClean="0"/>
              <a:t>AngularJs</a:t>
            </a:r>
            <a:r>
              <a:rPr kumimoji="1" lang="zh-CN" altLang="en-US" dirty="0" smtClean="0"/>
              <a:t>呢？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1.</a:t>
            </a:r>
            <a:r>
              <a:rPr kumimoji="1" lang="en-US" altLang="zh-CN" dirty="0"/>
              <a:t> Dependency </a:t>
            </a:r>
            <a:r>
              <a:rPr kumimoji="1" lang="en-US" altLang="zh-CN" dirty="0" smtClean="0"/>
              <a:t>Injection </a:t>
            </a:r>
            <a:r>
              <a:rPr kumimoji="1" lang="zh-CN" altLang="en-US" dirty="0" smtClean="0"/>
              <a:t>依赖注入</a:t>
            </a:r>
            <a:endParaRPr kumimoji="1" lang="en-US" altLang="zh-CN" dirty="0" smtClean="0"/>
          </a:p>
          <a:p>
            <a:r>
              <a:rPr kumimoji="1" lang="en-US" altLang="zh-CN" dirty="0" smtClean="0"/>
              <a:t>2.Two Way Data-Binding </a:t>
            </a:r>
            <a:r>
              <a:rPr kumimoji="1" lang="zh-CN" altLang="en-US" dirty="0" smtClean="0"/>
              <a:t>双向数据绑定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3.Test </a:t>
            </a:r>
            <a:r>
              <a:rPr kumimoji="1" lang="zh-CN" altLang="en-US" dirty="0" smtClean="0"/>
              <a:t>测试</a:t>
            </a:r>
            <a:r>
              <a:rPr kumimoji="1" lang="en-US" altLang="zh-CN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4.Model-View Controller</a:t>
            </a:r>
            <a:r>
              <a:rPr kumimoji="1" lang="zh-CN" altLang="en-US" dirty="0" smtClean="0"/>
              <a:t> 控制</a:t>
            </a:r>
            <a:endParaRPr kumimoji="1" lang="en-US" altLang="zh-CN" dirty="0" smtClean="0"/>
          </a:p>
          <a:p>
            <a:r>
              <a:rPr kumimoji="1" lang="en-US" altLang="zh-CN" dirty="0" smtClean="0"/>
              <a:t>5.Directives,Filters</a:t>
            </a:r>
            <a:r>
              <a:rPr kumimoji="1" lang="zh-CN" altLang="en-US" dirty="0" smtClean="0"/>
              <a:t>等等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096" y="2780928"/>
            <a:ext cx="2998450" cy="20885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0924" y="1195912"/>
            <a:ext cx="36801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示例知识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1) </a:t>
            </a:r>
            <a:r>
              <a:rPr kumimoji="1"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ng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-app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及控制范围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2) 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表达式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75656" y="4149080"/>
            <a:ext cx="5537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示例：直接在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进行表达式编写，查看显示的结果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考虑：如果是复杂数据对象类型，需要考虑如何显示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5616" y="2708920"/>
            <a:ext cx="66992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什么是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及如何创建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什么是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及如何创建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如何将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绑定到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如何利用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创建引导性</a:t>
            </a:r>
            <a:r>
              <a:rPr kumimoji="1"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应用程序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2452" y="1556792"/>
            <a:ext cx="5391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第二部分：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124744"/>
            <a:ext cx="86764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1) Module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包含了不同的内容部分，例如：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controllers,services,directives,filters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2)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大家可以把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想象成一个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Main()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方法，就像其它类像的应用程序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如何创建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需要利用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 module()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方法来创建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module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，例如：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什么是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angular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function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，它主要作用就是建立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Model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来协助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view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层进行显示。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如何创建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4869160"/>
            <a:ext cx="5184576" cy="752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2924944"/>
            <a:ext cx="5040560" cy="2559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3728" y="4509120"/>
            <a:ext cx="4724400" cy="1092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060848"/>
            <a:ext cx="4305300" cy="1409700"/>
          </a:xfrm>
          <a:prstGeom prst="rect">
            <a:avLst/>
          </a:prstGeom>
        </p:spPr>
      </p:pic>
      <p:cxnSp>
        <p:nvCxnSpPr>
          <p:cNvPr id="5" name="直线箭头连接符 4"/>
          <p:cNvCxnSpPr>
            <a:stCxn id="3" idx="2"/>
          </p:cNvCxnSpPr>
          <p:nvPr/>
        </p:nvCxnSpPr>
        <p:spPr>
          <a:xfrm>
            <a:off x="4348386" y="3470548"/>
            <a:ext cx="7590" cy="89455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763688" y="1124744"/>
            <a:ext cx="6149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</a:t>
            </a:r>
            <a:r>
              <a:rPr kumimoji="1"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controller</a:t>
            </a:r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注册与功能实现写到一块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4103</Words>
  <Application>WPS 演示</Application>
  <PresentationFormat>全屏显示(4:3)</PresentationFormat>
  <Paragraphs>276</Paragraphs>
  <Slides>44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微软雅黑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1000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h5</dc:title>
  <dc:creator>wmy</dc:creator>
  <cp:lastModifiedBy>asus</cp:lastModifiedBy>
  <cp:revision>1566</cp:revision>
  <dcterms:created xsi:type="dcterms:W3CDTF">2009-05-11T03:02:00Z</dcterms:created>
  <dcterms:modified xsi:type="dcterms:W3CDTF">2016-12-19T09:34:46Z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